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6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74DA4-D741-4B36-A956-DB44E9109EFA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91C85-11D4-4440-8FB6-2039154878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91C85-11D4-4440-8FB6-203915487815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AE937A-16DE-4492-8519-F4F0C0B89CA1}" type="datetimeFigureOut">
              <a:rPr lang="pt-BR" smtClean="0"/>
              <a:pPr/>
              <a:t>10/12/2010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AE7447-94E0-4113-B12E-3C5E675FEB4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2852"/>
            <a:ext cx="7772400" cy="1470025"/>
          </a:xfrm>
        </p:spPr>
        <p:txBody>
          <a:bodyPr/>
          <a:lstStyle/>
          <a:p>
            <a:r>
              <a:rPr lang="pt-BR" dirty="0" smtClean="0"/>
              <a:t>SAIS E ÓXIDOS</a:t>
            </a:r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00034" y="2071678"/>
            <a:ext cx="7772400" cy="1470025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all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CABANOS VESTIBULARES</a:t>
            </a:r>
            <a:endParaRPr kumimoji="0" lang="pt-BR" sz="48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00034" y="4143380"/>
            <a:ext cx="8058152" cy="1470025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4800" b="1" cap="all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Mundo da química</a:t>
            </a:r>
            <a:endParaRPr kumimoji="0" lang="pt-BR" sz="48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20" y="214290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g) Superóxidos: De um modo geral, os superóxidos: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500034" y="1571612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Superóxidos + Ácidos   </a:t>
                      </a:r>
                      <a:r>
                        <a:rPr lang="pt-BR" baseline="0" dirty="0" smtClean="0"/>
                        <a:t>→      X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2K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    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→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438120" y="714356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Superóxidos + Água  </a:t>
                      </a:r>
                      <a:r>
                        <a:rPr lang="pt-BR" baseline="0" dirty="0" smtClean="0"/>
                        <a:t>→      X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2K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    2H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→   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OH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571472" y="2500306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MgO</a:t>
            </a:r>
            <a:r>
              <a:rPr lang="pt-BR" baseline="-25000" dirty="0"/>
              <a:t>4</a:t>
            </a:r>
            <a:r>
              <a:rPr lang="pt-BR" dirty="0" smtClean="0"/>
              <a:t> ,CaO</a:t>
            </a:r>
            <a:r>
              <a:rPr lang="pt-BR" baseline="-25000" dirty="0"/>
              <a:t>4</a:t>
            </a:r>
            <a:r>
              <a:rPr lang="pt-BR" baseline="-25000" dirty="0" smtClean="0"/>
              <a:t> ,</a:t>
            </a:r>
            <a:r>
              <a:rPr lang="pt-BR" dirty="0" smtClean="0"/>
              <a:t> KO</a:t>
            </a:r>
            <a:r>
              <a:rPr lang="pt-BR" baseline="-25000" dirty="0" smtClean="0"/>
              <a:t>2 </a:t>
            </a:r>
            <a:endParaRPr lang="pt-BR" baseline="0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642910" y="298823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aseline="0" dirty="0" smtClean="0"/>
              <a:t>Apresentam</a:t>
            </a:r>
            <a:r>
              <a:rPr lang="pt-BR" dirty="0" smtClean="0"/>
              <a:t> geralmente cátion como nox fixo e o oxigênio apresenta-se com nox = - ½. </a:t>
            </a:r>
            <a:endParaRPr lang="pt-BR" baseline="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00034" y="214290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                          NOMENCLATURA DOS ÓXIDOS:  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00034" y="64291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1° caso: Cátion (C) com nox fino.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14348" y="1397000"/>
          <a:ext cx="69056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565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                       ÓXIDO + DE + C       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500034" y="2143116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</a:t>
            </a:r>
            <a:r>
              <a:rPr lang="pt-BR" baseline="-25000" dirty="0" smtClean="0"/>
              <a:t>2</a:t>
            </a:r>
            <a:r>
              <a:rPr lang="pt-BR" dirty="0" smtClean="0"/>
              <a:t>O:Na</a:t>
            </a:r>
            <a:r>
              <a:rPr lang="pt-BR" baseline="-25000" dirty="0" smtClean="0"/>
              <a:t>2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428596" y="2428868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CaO: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28596" y="2714621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Al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3</a:t>
            </a:r>
            <a:r>
              <a:rPr lang="pt-BR" dirty="0" smtClean="0"/>
              <a:t>:</a:t>
            </a:r>
            <a:endParaRPr lang="pt-BR" dirty="0"/>
          </a:p>
          <a:p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28596" y="3000372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MgO</a:t>
            </a:r>
            <a:r>
              <a:rPr lang="pt-BR" dirty="0" smtClean="0"/>
              <a:t>: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00034" y="4000504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2° caso:Cátion  (C) com nox duplo.</a:t>
            </a:r>
            <a:endParaRPr lang="pt-BR" dirty="0"/>
          </a:p>
        </p:txBody>
      </p:sp>
      <p:graphicFrame>
        <p:nvGraphicFramePr>
          <p:cNvPr id="19" name="Tabela 18"/>
          <p:cNvGraphicFramePr>
            <a:graphicFrameLocks noGrp="1"/>
          </p:cNvGraphicFramePr>
          <p:nvPr/>
        </p:nvGraphicFramePr>
        <p:xfrm>
          <a:off x="714348" y="4500570"/>
          <a:ext cx="69056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565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                        ÓXIDO + DE + C       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tângulo 21"/>
          <p:cNvSpPr/>
          <p:nvPr/>
        </p:nvSpPr>
        <p:spPr>
          <a:xfrm>
            <a:off x="428596" y="5214950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prstClr val="white"/>
                </a:solidFill>
              </a:rPr>
              <a:t> </a:t>
            </a:r>
            <a:r>
              <a:rPr lang="pt-BR" b="1" dirty="0" smtClean="0">
                <a:solidFill>
                  <a:prstClr val="white"/>
                </a:solidFill>
              </a:rPr>
              <a:t>FeO:</a:t>
            </a:r>
            <a:endParaRPr lang="pt-BR" dirty="0"/>
          </a:p>
        </p:txBody>
      </p:sp>
      <p:sp>
        <p:nvSpPr>
          <p:cNvPr id="25" name="Retângulo 24"/>
          <p:cNvSpPr/>
          <p:nvPr/>
        </p:nvSpPr>
        <p:spPr>
          <a:xfrm>
            <a:off x="500034" y="5643578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Fe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3</a:t>
            </a:r>
            <a:r>
              <a:rPr lang="pt-BR" dirty="0" smtClean="0"/>
              <a:t>: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8596" y="357166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3º Caso: Cátion  (C ) com vários </a:t>
            </a:r>
            <a:r>
              <a:rPr lang="pt-BR" dirty="0" err="1" smtClean="0"/>
              <a:t>nox’s</a:t>
            </a:r>
            <a:r>
              <a:rPr lang="pt-BR" dirty="0" smtClean="0"/>
              <a:t>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28596" y="683295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</a:t>
            </a:r>
            <a:r>
              <a:rPr lang="pt-BR" baseline="-25000" dirty="0"/>
              <a:t>2</a:t>
            </a:r>
            <a:r>
              <a:rPr lang="pt-BR" dirty="0"/>
              <a:t>O: </a:t>
            </a:r>
            <a:r>
              <a:rPr lang="pt-BR" dirty="0" smtClean="0"/>
              <a:t>                                           NO</a:t>
            </a:r>
            <a:r>
              <a:rPr lang="pt-BR" baseline="-25000" dirty="0" smtClean="0"/>
              <a:t>2</a:t>
            </a:r>
            <a:r>
              <a:rPr lang="pt-BR" dirty="0" smtClean="0"/>
              <a:t>: </a:t>
            </a:r>
          </a:p>
          <a:p>
            <a:r>
              <a:rPr lang="pt-BR" dirty="0" smtClean="0"/>
              <a:t>SO</a:t>
            </a:r>
            <a:r>
              <a:rPr lang="pt-BR" baseline="-25000" dirty="0" smtClean="0"/>
              <a:t>3</a:t>
            </a:r>
            <a:r>
              <a:rPr lang="pt-BR" dirty="0"/>
              <a:t>:  </a:t>
            </a:r>
            <a:r>
              <a:rPr lang="pt-BR" dirty="0" smtClean="0"/>
              <a:t>                                           SO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/>
              <a:t>: </a:t>
            </a:r>
            <a:endParaRPr lang="pt-BR" dirty="0" smtClean="0"/>
          </a:p>
          <a:p>
            <a:r>
              <a:rPr lang="pt-BR" dirty="0" smtClean="0"/>
              <a:t>CO</a:t>
            </a:r>
            <a:r>
              <a:rPr lang="pt-BR" baseline="-25000" dirty="0" smtClean="0"/>
              <a:t> </a:t>
            </a:r>
            <a:r>
              <a:rPr lang="pt-BR" dirty="0" smtClean="0"/>
              <a:t>:                                             CO</a:t>
            </a:r>
            <a:r>
              <a:rPr lang="pt-BR" baseline="-25000" dirty="0" smtClean="0"/>
              <a:t>2</a:t>
            </a:r>
            <a:r>
              <a:rPr lang="pt-BR" dirty="0"/>
              <a:t>: </a:t>
            </a:r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580996" y="2000240"/>
            <a:ext cx="7000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4º Caso: Cátion s da família 7A (DEPENDE DO NOX)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142976" y="2500306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NOX DE C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Nomenclatura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+1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Óxido + hipo + c + oso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+3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Óxido</a:t>
                      </a:r>
                      <a:r>
                        <a:rPr lang="pt-BR" baseline="0" dirty="0" smtClean="0"/>
                        <a:t> +          + c + oso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+5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Óxido +          +</a:t>
                      </a:r>
                      <a:r>
                        <a:rPr lang="pt-BR" baseline="0" dirty="0" smtClean="0"/>
                        <a:t> c + ico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+7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Óxido +</a:t>
                      </a:r>
                      <a:r>
                        <a:rPr lang="pt-BR" baseline="0" dirty="0" smtClean="0"/>
                        <a:t> hiper + c + ico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714348" y="4643446"/>
            <a:ext cx="70009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Cl</a:t>
            </a:r>
            <a:r>
              <a:rPr lang="pt-BR" baseline="-25000" dirty="0"/>
              <a:t>2</a:t>
            </a:r>
            <a:r>
              <a:rPr lang="pt-BR" dirty="0"/>
              <a:t>O</a:t>
            </a:r>
            <a:r>
              <a:rPr lang="pt-BR" dirty="0" smtClean="0"/>
              <a:t>:</a:t>
            </a:r>
          </a:p>
          <a:p>
            <a:r>
              <a:rPr lang="pt-BR" dirty="0" smtClean="0"/>
              <a:t> </a:t>
            </a:r>
            <a:r>
              <a:rPr lang="pt-BR" dirty="0"/>
              <a:t>Br</a:t>
            </a:r>
            <a:r>
              <a:rPr lang="pt-BR" baseline="-25000" dirty="0"/>
              <a:t>2</a:t>
            </a:r>
            <a:r>
              <a:rPr lang="pt-BR" dirty="0"/>
              <a:t>O</a:t>
            </a:r>
            <a:r>
              <a:rPr lang="pt-BR" baseline="-25000" dirty="0"/>
              <a:t>3</a:t>
            </a:r>
            <a:r>
              <a:rPr lang="pt-BR" dirty="0"/>
              <a:t>: </a:t>
            </a:r>
            <a:endParaRPr lang="pt-BR" dirty="0" smtClean="0"/>
          </a:p>
          <a:p>
            <a:r>
              <a:rPr lang="pt-BR" dirty="0" smtClean="0"/>
              <a:t>Cl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5</a:t>
            </a:r>
            <a:r>
              <a:rPr lang="pt-BR" dirty="0"/>
              <a:t>: </a:t>
            </a:r>
            <a:endParaRPr lang="pt-BR" dirty="0" smtClean="0"/>
          </a:p>
          <a:p>
            <a:r>
              <a:rPr lang="pt-BR" dirty="0" smtClean="0"/>
              <a:t>I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7</a:t>
            </a:r>
            <a:r>
              <a:rPr lang="pt-BR" dirty="0"/>
              <a:t>:     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57158" y="357167"/>
            <a:ext cx="77153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SAIS : São substâncias que em solução, se dissociam e liberam pelo menos um cátion diferente do </a:t>
            </a:r>
            <a:r>
              <a:rPr lang="pt-BR" sz="2400" dirty="0"/>
              <a:t>H</a:t>
            </a:r>
            <a:r>
              <a:rPr lang="pt-BR" sz="2400" baseline="30000" dirty="0" smtClean="0"/>
              <a:t>+ </a:t>
            </a:r>
            <a:r>
              <a:rPr lang="pt-BR" sz="2400" dirty="0" smtClean="0"/>
              <a:t> e  pelo menos um ânion diferente  da hidroxila, OH</a:t>
            </a:r>
            <a:r>
              <a:rPr lang="pt-BR" sz="2400" baseline="30000" dirty="0" smtClean="0"/>
              <a:t>-</a:t>
            </a:r>
            <a:r>
              <a:rPr lang="pt-BR" sz="2400" dirty="0" smtClean="0"/>
              <a:t> .</a:t>
            </a:r>
            <a:endParaRPr lang="pt-BR" sz="2400" dirty="0"/>
          </a:p>
          <a:p>
            <a:endParaRPr lang="pt-BR" sz="2400" dirty="0"/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2844" y="2214554"/>
            <a:ext cx="86439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Exemplos: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71504" y="2786058"/>
            <a:ext cx="764383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KCl </a:t>
            </a:r>
            <a:r>
              <a:rPr kumimoji="0" lang="pt-B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pt-B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K</a:t>
            </a:r>
            <a:r>
              <a:rPr kumimoji="0" lang="pt-B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+  Cl</a:t>
            </a:r>
            <a:r>
              <a:rPr kumimoji="0" lang="pt-B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571536" y="3714752"/>
            <a:ext cx="75009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NaHCO</a:t>
            </a:r>
            <a:r>
              <a:rPr kumimoji="0" lang="pt-B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    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pt-B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pt-BR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Na</a:t>
            </a:r>
            <a:r>
              <a:rPr kumimoji="0" lang="pt-B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+</a:t>
            </a:r>
            <a:r>
              <a:rPr kumimoji="0" lang="pt-B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+ HCO</a:t>
            </a:r>
            <a:r>
              <a:rPr kumimoji="0" lang="pt-BR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pt-BR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1428728" y="314324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2143108" y="4070354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642910" y="500042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400" dirty="0" smtClean="0">
                <a:latin typeface="Arial" pitchFamily="34" charset="0"/>
                <a:cs typeface="Arial" pitchFamily="34" charset="0"/>
              </a:rPr>
              <a:t>Os sais podem ser considerados como sendo compostos que se originam da reação de dupla troca entre um ácido e uma base.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173190" y="2143116"/>
            <a:ext cx="5684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dirty="0" smtClean="0">
                <a:latin typeface="Arial Black" pitchFamily="34" charset="0"/>
              </a:rPr>
              <a:t>ÁCIDO  +  BASE  =  SAL  +  ÁGUA</a:t>
            </a:r>
            <a:endParaRPr lang="pt-BR" sz="2400" dirty="0">
              <a:latin typeface="Arial Black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500166" y="2786058"/>
            <a:ext cx="5152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b="1" dirty="0" smtClean="0">
                <a:solidFill>
                  <a:srgbClr val="FF0000"/>
                </a:solidFill>
                <a:latin typeface="Arial Black" pitchFamily="34" charset="0"/>
              </a:rPr>
              <a:t>HCl  +  NaOH  </a:t>
            </a:r>
            <a:r>
              <a:rPr lang="pt-BR" sz="2400" b="1" dirty="0" smtClean="0">
                <a:solidFill>
                  <a:srgbClr val="FF0000"/>
                </a:solidFill>
                <a:latin typeface="Arial Black" pitchFamily="34" charset="0"/>
                <a:sym typeface="Symbol" pitchFamily="18" charset="2"/>
              </a:rPr>
              <a:t>  NaCl  +  H</a:t>
            </a:r>
            <a:r>
              <a:rPr lang="pt-BR" sz="2400" b="1" baseline="-25000" dirty="0" smtClean="0">
                <a:solidFill>
                  <a:srgbClr val="FF0000"/>
                </a:solidFill>
                <a:latin typeface="Arial Black" pitchFamily="34" charset="0"/>
                <a:sym typeface="Symbol" pitchFamily="18" charset="2"/>
              </a:rPr>
              <a:t>2</a:t>
            </a:r>
            <a:r>
              <a:rPr lang="pt-BR" sz="2400" b="1" dirty="0" smtClean="0">
                <a:solidFill>
                  <a:srgbClr val="FF0000"/>
                </a:solidFill>
                <a:latin typeface="Arial Black" pitchFamily="34" charset="0"/>
                <a:sym typeface="Symbol" pitchFamily="18" charset="2"/>
              </a:rPr>
              <a:t>O</a:t>
            </a:r>
            <a:endParaRPr lang="pt-BR" sz="2400" dirty="0">
              <a:latin typeface="Arial Black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14348" y="3467401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Reação de Neutralização ou Reação de Salificação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57158" y="285728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Classificação dos Sais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00034" y="1071546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Quanto a natureza: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00034" y="1500174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Normais: Apresentam um cátion e um ânion.</a:t>
            </a:r>
          </a:p>
          <a:p>
            <a:r>
              <a:rPr lang="pt-BR" dirty="0" smtClean="0"/>
              <a:t>Ex.: NaCl, </a:t>
            </a:r>
            <a:r>
              <a:rPr lang="pt-BR" dirty="0"/>
              <a:t>K</a:t>
            </a:r>
            <a:r>
              <a:rPr lang="pt-BR" baseline="-25000" dirty="0"/>
              <a:t>2</a:t>
            </a:r>
            <a:r>
              <a:rPr lang="pt-BR" dirty="0"/>
              <a:t>SO</a:t>
            </a:r>
            <a:r>
              <a:rPr lang="pt-BR" baseline="-25000" dirty="0"/>
              <a:t>4</a:t>
            </a:r>
            <a:endParaRPr lang="pt-BR" dirty="0"/>
          </a:p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71472" y="2285992"/>
            <a:ext cx="7072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Hidrogenossais: São aqueles que apresentam hidrogênio.</a:t>
            </a:r>
          </a:p>
          <a:p>
            <a:r>
              <a:rPr lang="pt-BR" dirty="0" smtClean="0"/>
              <a:t>Ex.: NaHCO</a:t>
            </a:r>
            <a:r>
              <a:rPr lang="pt-BR" baseline="-25000" dirty="0" smtClean="0"/>
              <a:t>3, </a:t>
            </a:r>
            <a:r>
              <a:rPr lang="pt-BR" dirty="0" smtClean="0"/>
              <a:t> KHS.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642910" y="3139859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Hidroxissais: São sais que apresentam hidroxila.</a:t>
            </a:r>
          </a:p>
          <a:p>
            <a:r>
              <a:rPr lang="pt-BR" dirty="0" smtClean="0"/>
              <a:t>Ex.: Ca(OH)</a:t>
            </a:r>
            <a:r>
              <a:rPr lang="pt-BR" dirty="0" err="1" smtClean="0"/>
              <a:t>Br</a:t>
            </a:r>
            <a:r>
              <a:rPr lang="pt-BR" baseline="-25000" dirty="0" smtClean="0"/>
              <a:t>,,  </a:t>
            </a:r>
            <a:r>
              <a:rPr lang="pt-BR" dirty="0" smtClean="0"/>
              <a:t>Bi(OH)</a:t>
            </a:r>
            <a:r>
              <a:rPr lang="pt-BR" baseline="-25000" dirty="0" smtClean="0"/>
              <a:t>2</a:t>
            </a:r>
            <a:r>
              <a:rPr lang="pt-BR" dirty="0" smtClean="0"/>
              <a:t> Cl.</a:t>
            </a:r>
            <a:r>
              <a:rPr lang="pt-BR" baseline="-25000" dirty="0" smtClean="0"/>
              <a:t>  </a:t>
            </a:r>
            <a:r>
              <a:rPr lang="pt-BR" dirty="0" smtClean="0"/>
              <a:t> </a:t>
            </a:r>
            <a:endParaRPr lang="pt-BR" dirty="0"/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714348" y="4005868"/>
            <a:ext cx="70723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Duplos ou Mistos: Apresentam dois cátions e/ou dois ânions.</a:t>
            </a:r>
          </a:p>
          <a:p>
            <a:r>
              <a:rPr lang="pt-BR" dirty="0" smtClean="0"/>
              <a:t>Ex.: NaKCO</a:t>
            </a:r>
            <a:r>
              <a:rPr lang="pt-BR" baseline="-25000" dirty="0" smtClean="0"/>
              <a:t>3</a:t>
            </a:r>
            <a:r>
              <a:rPr lang="pt-BR" dirty="0" smtClean="0"/>
              <a:t> , AlClF</a:t>
            </a:r>
            <a:r>
              <a:rPr lang="pt-BR" baseline="-25000" dirty="0" smtClean="0"/>
              <a:t>2 </a:t>
            </a:r>
            <a:r>
              <a:rPr lang="pt-BR" dirty="0" smtClean="0"/>
              <a:t>.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85720" y="252691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Quanto a Solubilidade em Água: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28596" y="785794"/>
          <a:ext cx="7858179" cy="5544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432154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SAIS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REGRA GERAL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EXCEÇÕES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1A e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KClO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 NH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ClO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kumimoji="0" lang="pt-BR" sz="2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Acetatos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COO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kumimoji="0" lang="pt-BR" sz="2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)</a:t>
                      </a:r>
                      <a:endParaRPr kumimoji="0" lang="pt-BR" sz="22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          ______________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Nitratos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kumimoji="0" lang="pt-BR" sz="2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pt-BR" sz="2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Nitritos  (NO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kumimoji="0" lang="pt-BR" sz="22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pt-BR" sz="2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______________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Sulfatos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2-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Sr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Ba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Ca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e Pb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endParaRPr kumimoji="0" lang="pt-BR" sz="2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Halogenetos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Cl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Br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I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Ag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Pb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 Hg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2+</a:t>
                      </a:r>
                      <a:endParaRPr kumimoji="0" lang="pt-BR" sz="2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Sulfetos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INSOLÚVEIS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1A, 2A e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Carbonatos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2-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INSOLÚVEIS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1A e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4321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Fosfatos (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PO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3-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INSOLÚVEIS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1A e</a:t>
                      </a:r>
                      <a:r>
                        <a:rPr lang="pt-BR" sz="2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pt-BR" sz="2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</a:t>
                      </a:r>
                      <a:r>
                        <a:rPr kumimoji="0" lang="pt-BR" sz="2200" kern="120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pt-BR" sz="2200" kern="1200" baseline="30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</a:t>
                      </a:r>
                      <a:r>
                        <a:rPr lang="pt-BR" sz="2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44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ÓXIDOS: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1406" y="100010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CLASSIFICAÇÃO DOS ÓXIDOS: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4282" y="3857628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b)Óxidos Básicos: apresentam caráter iônico, em que o metal geralmente terá carga 1+ e 2+.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1406" y="1285860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a)Óxidos  Ácidos ou Anidridos: Apresentam caráter covalente e geralmente são formados por ametais com </a:t>
            </a:r>
            <a:r>
              <a:rPr lang="pt-BR" dirty="0" smtClean="0">
                <a:latin typeface="AdLib BT"/>
              </a:rPr>
              <a:t>≥ </a:t>
            </a:r>
            <a:r>
              <a:rPr lang="pt-BR" sz="1400" dirty="0" smtClean="0">
                <a:latin typeface="AdLib BT"/>
              </a:rPr>
              <a:t>4.</a:t>
            </a:r>
            <a:endParaRPr lang="pt-BR" sz="1400" dirty="0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571472" y="2000240"/>
          <a:ext cx="5955290" cy="642942"/>
        </p:xfrm>
        <a:graphic>
          <a:graphicData uri="http://schemas.openxmlformats.org/drawingml/2006/table">
            <a:tbl>
              <a:tblPr/>
              <a:tblGrid>
                <a:gridCol w="5955290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Ácido +</a:t>
                      </a:r>
                      <a:r>
                        <a:rPr lang="pt-BR" baseline="0" dirty="0" smtClean="0"/>
                        <a:t> Água→Ácido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BR" baseline="0" dirty="0" smtClean="0"/>
                        <a:t> →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1214414" y="285728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São compostos binários  (dois elementos)  sendo que o elemento mais eletronegativo é oxigênio.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71406" y="3500438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CO</a:t>
            </a:r>
            <a:r>
              <a:rPr lang="pt-BR" baseline="-25000" dirty="0" smtClean="0"/>
              <a:t>2</a:t>
            </a:r>
            <a:r>
              <a:rPr lang="pt-BR" dirty="0" smtClean="0"/>
              <a:t> ,</a:t>
            </a:r>
            <a:r>
              <a:rPr lang="pt-BR" baseline="-25000" dirty="0" smtClean="0"/>
              <a:t> </a:t>
            </a:r>
            <a:r>
              <a:rPr lang="pt-BR" dirty="0" smtClean="0"/>
              <a:t>SO</a:t>
            </a:r>
            <a:r>
              <a:rPr lang="pt-BR" baseline="-25000" dirty="0" smtClean="0"/>
              <a:t>2</a:t>
            </a:r>
            <a:r>
              <a:rPr lang="pt-BR" dirty="0"/>
              <a:t> </a:t>
            </a:r>
            <a:r>
              <a:rPr lang="pt-BR" dirty="0" smtClean="0"/>
              <a:t>, NO</a:t>
            </a:r>
            <a:r>
              <a:rPr lang="pt-BR" baseline="-25000" dirty="0" smtClean="0"/>
              <a:t>2 </a:t>
            </a:r>
            <a:endParaRPr lang="pt-BR" baseline="0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16" name="Tabela 15"/>
          <p:cNvGraphicFramePr>
            <a:graphicFrameLocks noGrp="1"/>
          </p:cNvGraphicFramePr>
          <p:nvPr/>
        </p:nvGraphicFramePr>
        <p:xfrm>
          <a:off x="571472" y="2786058"/>
          <a:ext cx="5812414" cy="642942"/>
        </p:xfrm>
        <a:graphic>
          <a:graphicData uri="http://schemas.openxmlformats.org/drawingml/2006/table">
            <a:tbl>
              <a:tblPr/>
              <a:tblGrid>
                <a:gridCol w="5812414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Ácido +</a:t>
                      </a:r>
                      <a:r>
                        <a:rPr lang="pt-BR" baseline="0" dirty="0" smtClean="0"/>
                        <a:t> Bases →Sal + Água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2NaOH</a:t>
                      </a:r>
                      <a:r>
                        <a:rPr lang="pt-BR" baseline="0" dirty="0" smtClean="0"/>
                        <a:t>→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7" name="CaixaDeTexto 16"/>
          <p:cNvSpPr txBox="1"/>
          <p:nvPr/>
        </p:nvSpPr>
        <p:spPr>
          <a:xfrm>
            <a:off x="428596" y="6140255"/>
            <a:ext cx="6929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CaO ,</a:t>
            </a:r>
            <a:r>
              <a:rPr lang="pt-BR" baseline="-25000" dirty="0"/>
              <a:t> </a:t>
            </a:r>
            <a:r>
              <a:rPr lang="pt-BR" dirty="0" smtClean="0"/>
              <a:t>Na</a:t>
            </a:r>
            <a:r>
              <a:rPr lang="pt-BR" baseline="-25000" dirty="0" smtClean="0"/>
              <a:t>2</a:t>
            </a:r>
            <a:r>
              <a:rPr lang="pt-BR" dirty="0" smtClean="0"/>
              <a:t>O , </a:t>
            </a:r>
            <a:r>
              <a:rPr lang="pt-BR" dirty="0" err="1" smtClean="0"/>
              <a:t>MgO</a:t>
            </a:r>
            <a:r>
              <a:rPr lang="pt-BR" baseline="-25000" dirty="0" smtClean="0"/>
              <a:t> </a:t>
            </a:r>
            <a:endParaRPr lang="pt-BR" baseline="0" dirty="0" smtClean="0"/>
          </a:p>
          <a:p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19" name="Tabela 18"/>
          <p:cNvGraphicFramePr>
            <a:graphicFrameLocks noGrp="1"/>
          </p:cNvGraphicFramePr>
          <p:nvPr/>
        </p:nvGraphicFramePr>
        <p:xfrm>
          <a:off x="642910" y="4572008"/>
          <a:ext cx="5955290" cy="642942"/>
        </p:xfrm>
        <a:graphic>
          <a:graphicData uri="http://schemas.openxmlformats.org/drawingml/2006/table">
            <a:tbl>
              <a:tblPr/>
              <a:tblGrid>
                <a:gridCol w="5955290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Básico +</a:t>
                      </a:r>
                      <a:r>
                        <a:rPr lang="pt-BR" baseline="0" dirty="0" smtClean="0"/>
                        <a:t> Água→Base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BR" baseline="0" dirty="0" smtClean="0"/>
                        <a:t> →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Ca(OH)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/>
        </p:nvGraphicFramePr>
        <p:xfrm>
          <a:off x="642910" y="5357826"/>
          <a:ext cx="5955290" cy="642942"/>
        </p:xfrm>
        <a:graphic>
          <a:graphicData uri="http://schemas.openxmlformats.org/drawingml/2006/table">
            <a:tbl>
              <a:tblPr/>
              <a:tblGrid>
                <a:gridCol w="5955290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Básico +</a:t>
                      </a:r>
                      <a:r>
                        <a:rPr lang="pt-BR" baseline="0" dirty="0" smtClean="0"/>
                        <a:t> Ácido →      Sal + Água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HCl</a:t>
                      </a:r>
                      <a:r>
                        <a:rPr lang="pt-BR" baseline="0" dirty="0" smtClean="0"/>
                        <a:t> →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CaCl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pt-BR" baseline="0" dirty="0" smtClean="0"/>
                        <a:t>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BR" baseline="0" dirty="0" smtClean="0"/>
                        <a:t>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7158" y="568091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c) Óxidos Anfóteros: Comportam-se como óxidos básicos na presença de ácidos e comportam-se com óxidos ácidos na presença de bases.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42910" y="1357298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Anfóteros+</a:t>
                      </a:r>
                      <a:r>
                        <a:rPr lang="pt-BR" baseline="0" dirty="0" smtClean="0"/>
                        <a:t> Água    →      Ácidos ou Bases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  </a:t>
                      </a:r>
                      <a:r>
                        <a:rPr lang="pt-BR" baseline="0" dirty="0" smtClean="0"/>
                        <a:t> →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t-BR" baseline="0" dirty="0" smtClean="0"/>
                        <a:t>    ou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Zn(OH)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42910" y="2357430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Anfóteros+</a:t>
                      </a:r>
                      <a:r>
                        <a:rPr lang="pt-BR" baseline="0" dirty="0" smtClean="0"/>
                        <a:t> Ácidos   →      Sal       +   Água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 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HCl  </a:t>
                      </a:r>
                      <a:r>
                        <a:rPr lang="pt-BR" baseline="0" dirty="0" smtClean="0"/>
                        <a:t> →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ZnCl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t-BR" baseline="0" dirty="0" smtClean="0"/>
                        <a:t>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42910" y="3429000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Anfóteros+</a:t>
                      </a:r>
                      <a:r>
                        <a:rPr lang="pt-BR" baseline="0" dirty="0" smtClean="0"/>
                        <a:t> Bases        →      Sal       +   Água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    +   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NaOH  </a:t>
                      </a:r>
                      <a:r>
                        <a:rPr lang="pt-BR" baseline="0" dirty="0" smtClean="0"/>
                        <a:t> →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ZnO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pt-BR" baseline="0" dirty="0" smtClean="0"/>
                        <a:t>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71472" y="4429132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ZnO, Al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3</a:t>
            </a: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 flipH="1">
            <a:off x="642910" y="357166"/>
            <a:ext cx="750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d) Óxidos Neutros, Inertes ou indiferentes: são óxidos covalentes, isto é, formados por ametais, que não reagem com água, ácido ou base e no geral apresentam nox baixo. 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14348" y="1500174"/>
          <a:ext cx="6357982" cy="640080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357190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Neutros +</a:t>
                      </a:r>
                      <a:r>
                        <a:rPr lang="pt-BR" baseline="0" dirty="0" smtClean="0"/>
                        <a:t> Água    →      Não ocorre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714348" y="2431730"/>
          <a:ext cx="6357982" cy="640080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357190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Neutros +</a:t>
                      </a:r>
                      <a:r>
                        <a:rPr lang="pt-BR" baseline="0" dirty="0" smtClean="0"/>
                        <a:t> Ácidos    →      Não ocorre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714348" y="3360424"/>
          <a:ext cx="6357982" cy="640080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357190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Neutros +</a:t>
                      </a:r>
                      <a:r>
                        <a:rPr lang="pt-BR" baseline="0" dirty="0" smtClean="0"/>
                        <a:t> Bases    →      Não ocorre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714348" y="4429132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NO, CO,</a:t>
            </a:r>
            <a:r>
              <a:rPr lang="pt-BR" dirty="0"/>
              <a:t> </a:t>
            </a:r>
            <a:r>
              <a:rPr lang="pt-BR" dirty="0" smtClean="0"/>
              <a:t>N</a:t>
            </a:r>
            <a:r>
              <a:rPr lang="pt-BR" baseline="-25000" dirty="0" smtClean="0"/>
              <a:t>2</a:t>
            </a:r>
            <a:r>
              <a:rPr lang="pt-BR" dirty="0" smtClean="0"/>
              <a:t>O 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1472" y="353777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e) Óxidos duplos ou Mistos: resultam da combinação de dois óxidos de um mesmo elemento.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642910" y="1214422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Óxido Duplos</a:t>
                      </a:r>
                      <a:r>
                        <a:rPr lang="pt-BR" baseline="0" dirty="0" smtClean="0"/>
                        <a:t>    →      Óxido 1 + Óxido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       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pt-BR" baseline="0" dirty="0" smtClean="0"/>
                        <a:t>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→         FeO     +   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14348" y="3286124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Peróxidos + Água     </a:t>
                      </a:r>
                      <a:r>
                        <a:rPr lang="pt-BR" baseline="0" dirty="0" smtClean="0"/>
                        <a:t>→      X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Na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    </a:t>
                      </a:r>
                      <a:r>
                        <a:rPr lang="pt-BR" baseline="0" dirty="0" smtClean="0"/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→   2NaOH  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71472" y="2071678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</a:t>
            </a:r>
            <a:r>
              <a:rPr lang="pt-BR" dirty="0"/>
              <a:t>Fe</a:t>
            </a:r>
            <a:r>
              <a:rPr lang="pt-BR" baseline="-25000" dirty="0"/>
              <a:t>3</a:t>
            </a:r>
            <a:r>
              <a:rPr lang="pt-BR" dirty="0"/>
              <a:t>O</a:t>
            </a:r>
            <a:r>
              <a:rPr lang="pt-BR" baseline="-25000" dirty="0"/>
              <a:t>4</a:t>
            </a:r>
            <a:r>
              <a:rPr lang="pt-BR" dirty="0"/>
              <a:t> </a:t>
            </a:r>
            <a:r>
              <a:rPr lang="pt-BR" dirty="0" smtClean="0"/>
              <a:t>, Pb</a:t>
            </a:r>
            <a:r>
              <a:rPr lang="pt-BR" baseline="-25000" dirty="0" smtClean="0"/>
              <a:t>3</a:t>
            </a:r>
            <a:r>
              <a:rPr lang="pt-BR" dirty="0" smtClean="0"/>
              <a:t>O</a:t>
            </a:r>
            <a:r>
              <a:rPr lang="pt-BR" baseline="-25000" dirty="0" smtClean="0"/>
              <a:t>4</a:t>
            </a:r>
            <a:r>
              <a:rPr lang="pt-BR" dirty="0" smtClean="0"/>
              <a:t>  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42910" y="2773916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f) Peróxidos: de um modo geral, os peróxidos:</a:t>
            </a:r>
            <a:endParaRPr lang="pt-BR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714348" y="4214818"/>
          <a:ext cx="6357982" cy="642942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642942">
                <a:tc>
                  <a:txBody>
                    <a:bodyPr/>
                    <a:lstStyle/>
                    <a:p>
                      <a:r>
                        <a:rPr lang="pt-BR" dirty="0" smtClean="0"/>
                        <a:t>           Peróxidos + Ácidos     </a:t>
                      </a:r>
                      <a:r>
                        <a:rPr lang="pt-BR" baseline="0" dirty="0" smtClean="0"/>
                        <a:t>→      X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 smtClean="0"/>
                        <a:t>              Na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+     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→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baseline="0" dirty="0" smtClean="0"/>
                        <a:t>     +   </a:t>
                      </a:r>
                      <a:r>
                        <a:rPr kumimoji="0" lang="pt-BR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kumimoji="0" lang="pt-BR" sz="1800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pt-BR" baseline="0" dirty="0" smtClean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642910" y="5059932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Ex.: H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2</a:t>
            </a:r>
            <a:r>
              <a:rPr lang="pt-BR" dirty="0" smtClean="0"/>
              <a:t> ,Li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2 , </a:t>
            </a:r>
            <a:r>
              <a:rPr lang="pt-BR" dirty="0" smtClean="0"/>
              <a:t>Ag</a:t>
            </a:r>
            <a:r>
              <a:rPr lang="pt-BR" baseline="-25000" dirty="0" smtClean="0"/>
              <a:t>2</a:t>
            </a:r>
            <a:r>
              <a:rPr lang="pt-BR" dirty="0" smtClean="0"/>
              <a:t>O</a:t>
            </a:r>
            <a:r>
              <a:rPr lang="pt-BR" baseline="-25000" dirty="0" smtClean="0"/>
              <a:t>2 , </a:t>
            </a:r>
            <a:r>
              <a:rPr lang="pt-BR" dirty="0" smtClean="0"/>
              <a:t>CaO</a:t>
            </a:r>
            <a:r>
              <a:rPr lang="pt-BR" baseline="-25000" dirty="0" smtClean="0"/>
              <a:t>2</a:t>
            </a:r>
            <a:r>
              <a:rPr lang="pt-BR" dirty="0" smtClean="0"/>
              <a:t> , BaO</a:t>
            </a:r>
            <a:r>
              <a:rPr lang="pt-BR" baseline="-25000" dirty="0" smtClean="0"/>
              <a:t>2</a:t>
            </a:r>
            <a:endParaRPr lang="pt-BR" baseline="0" dirty="0" smtClean="0"/>
          </a:p>
          <a:p>
            <a:endParaRPr lang="pt-BR" baseline="0" dirty="0" smtClean="0"/>
          </a:p>
        </p:txBody>
      </p:sp>
      <p:sp>
        <p:nvSpPr>
          <p:cNvPr id="9" name="CaixaDeTexto 8"/>
          <p:cNvSpPr txBox="1"/>
          <p:nvPr/>
        </p:nvSpPr>
        <p:spPr>
          <a:xfrm>
            <a:off x="642910" y="555999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Os peróxidos geralmente apresentam cátion com nox fixo e o oxigênio apresenta-se com nox – 1.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pice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p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331</TotalTime>
  <Words>864</Words>
  <Application>Microsoft Office PowerPoint</Application>
  <PresentationFormat>Apresentação na tela (4:3)</PresentationFormat>
  <Paragraphs>136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Ápice</vt:lpstr>
      <vt:lpstr>SAIS E ÓXIDOS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Helton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SAIS E ÓXIDOS</dc:title>
  <dc:creator>PINHA</dc:creator>
  <cp:lastModifiedBy>Leite</cp:lastModifiedBy>
  <cp:revision>32</cp:revision>
  <dcterms:created xsi:type="dcterms:W3CDTF">2009-02-15T09:00:32Z</dcterms:created>
  <dcterms:modified xsi:type="dcterms:W3CDTF">2010-12-10T03:05:47Z</dcterms:modified>
</cp:coreProperties>
</file>